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0"/>
  </p:notesMasterIdLst>
  <p:sldIdLst>
    <p:sldId id="256" r:id="rId2"/>
    <p:sldId id="257" r:id="rId3"/>
    <p:sldId id="272" r:id="rId4"/>
    <p:sldId id="258" r:id="rId5"/>
    <p:sldId id="259" r:id="rId6"/>
    <p:sldId id="278" r:id="rId7"/>
    <p:sldId id="273" r:id="rId8"/>
    <p:sldId id="277" r:id="rId9"/>
    <p:sldId id="265" r:id="rId10"/>
    <p:sldId id="276" r:id="rId11"/>
    <p:sldId id="264" r:id="rId12"/>
    <p:sldId id="263" r:id="rId13"/>
    <p:sldId id="280" r:id="rId14"/>
    <p:sldId id="261" r:id="rId15"/>
    <p:sldId id="279" r:id="rId16"/>
    <p:sldId id="266" r:id="rId17"/>
    <p:sldId id="262" r:id="rId18"/>
    <p:sldId id="268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inführung" id="{522070F0-4B4C-6E48-BF0C-7DB873EDEEBF}">
          <p14:sldIdLst>
            <p14:sldId id="256"/>
            <p14:sldId id="257"/>
            <p14:sldId id="272"/>
            <p14:sldId id="258"/>
            <p14:sldId id="259"/>
            <p14:sldId id="278"/>
            <p14:sldId id="273"/>
            <p14:sldId id="277"/>
            <p14:sldId id="265"/>
            <p14:sldId id="276"/>
            <p14:sldId id="264"/>
            <p14:sldId id="263"/>
            <p14:sldId id="280"/>
            <p14:sldId id="261"/>
            <p14:sldId id="279"/>
            <p14:sldId id="266"/>
            <p14:sldId id="262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67"/>
    <p:restoredTop sz="86382"/>
  </p:normalViewPr>
  <p:slideViewPr>
    <p:cSldViewPr snapToGrid="0" snapToObjects="1">
      <p:cViewPr>
        <p:scale>
          <a:sx n="108" d="100"/>
          <a:sy n="108" d="100"/>
        </p:scale>
        <p:origin x="4072" y="18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25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2105B6-D441-4EC0-9FA7-CF26CD0B8EA0}" type="datetimeFigureOut">
              <a:rPr lang="en-US" smtClean="0"/>
              <a:t>10/4/17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9E1626-1954-45D8-AE63-23C3FFC9B49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22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Skalierbarkeit</a:t>
            </a:r>
            <a:endParaRPr lang="en-US" dirty="0" smtClean="0"/>
          </a:p>
          <a:p>
            <a:r>
              <a:rPr lang="en-US" dirty="0" err="1" smtClean="0"/>
              <a:t>Austauschbarkeit</a:t>
            </a:r>
            <a:endParaRPr lang="en-US" dirty="0" smtClean="0"/>
          </a:p>
          <a:p>
            <a:r>
              <a:rPr lang="en-US" dirty="0" err="1" smtClean="0"/>
              <a:t>Inhomogene</a:t>
            </a:r>
            <a:r>
              <a:rPr lang="en-US" dirty="0" smtClean="0"/>
              <a:t> </a:t>
            </a:r>
            <a:r>
              <a:rPr lang="en-US" dirty="0" err="1" smtClean="0"/>
              <a:t>Technologien</a:t>
            </a:r>
            <a:r>
              <a:rPr lang="en-US" dirty="0" smtClean="0"/>
              <a:t> </a:t>
            </a:r>
            <a:r>
              <a:rPr lang="de-DE" dirty="0" smtClean="0"/>
              <a:t>möglich</a:t>
            </a:r>
          </a:p>
          <a:p>
            <a:r>
              <a:rPr lang="de-DE" dirty="0" smtClean="0"/>
              <a:t>Verstärkt Modularität</a:t>
            </a:r>
          </a:p>
          <a:p>
            <a:r>
              <a:rPr lang="de-DE" dirty="0" smtClean="0"/>
              <a:t>Unabhängigkeit zwischen Services</a:t>
            </a:r>
          </a:p>
          <a:p>
            <a:r>
              <a:rPr lang="de-DE" dirty="0" smtClean="0"/>
              <a:t>Unabhängigkeit zwischen Teams</a:t>
            </a:r>
          </a:p>
          <a:p>
            <a:r>
              <a:rPr lang="de-DE" dirty="0" smtClean="0"/>
              <a:t>Schnelleres </a:t>
            </a:r>
            <a:r>
              <a:rPr lang="de-DE" dirty="0" err="1" smtClean="0"/>
              <a:t>Deployment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E1626-1954-45D8-AE63-23C3FFC9B49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355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4" y="250522"/>
            <a:ext cx="5753119" cy="771055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9374" y="1402915"/>
            <a:ext cx="8697057" cy="4847573"/>
          </a:xfrm>
          <a:prstGeom prst="rect">
            <a:avLst/>
          </a:prstGeom>
        </p:spPr>
        <p:txBody>
          <a:bodyPr/>
          <a:lstStyle>
            <a:lvl1pPr>
              <a:buSzPct val="100000"/>
              <a:defRPr/>
            </a:lvl1pPr>
            <a:lvl2pPr>
              <a:buSzPct val="100000"/>
              <a:defRPr/>
            </a:lvl2pPr>
            <a:lvl3pPr>
              <a:buSzPct val="100000"/>
              <a:defRPr/>
            </a:lvl3pPr>
            <a:lvl4pPr>
              <a:buSzPct val="100000"/>
              <a:defRPr/>
            </a:lvl4pPr>
            <a:lvl5pPr>
              <a:buSzPct val="100000"/>
              <a:defRPr/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435" y="4406901"/>
            <a:ext cx="7772400" cy="1362075"/>
          </a:xfrm>
          <a:prstGeom prst="rect">
            <a:avLst/>
          </a:prstGeom>
        </p:spPr>
        <p:txBody>
          <a:bodyPr/>
          <a:lstStyle>
            <a:lvl1pPr algn="l">
              <a:defRPr sz="3692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435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46"/>
            </a:lvl1pPr>
            <a:lvl2pPr marL="422041" indent="0">
              <a:buNone/>
              <a:defRPr sz="1662"/>
            </a:lvl2pPr>
            <a:lvl3pPr marL="844083" indent="0">
              <a:buNone/>
              <a:defRPr sz="1477"/>
            </a:lvl3pPr>
            <a:lvl4pPr marL="1266124" indent="0">
              <a:buNone/>
              <a:defRPr sz="1292"/>
            </a:lvl4pPr>
            <a:lvl5pPr marL="1688165" indent="0">
              <a:buNone/>
              <a:defRPr sz="1292"/>
            </a:lvl5pPr>
            <a:lvl6pPr marL="2110207" indent="0">
              <a:buNone/>
              <a:defRPr sz="1292"/>
            </a:lvl6pPr>
            <a:lvl7pPr marL="2532248" indent="0">
              <a:buNone/>
              <a:defRPr sz="1292"/>
            </a:lvl7pPr>
            <a:lvl8pPr marL="2954289" indent="0">
              <a:buNone/>
              <a:defRPr sz="1292"/>
            </a:lvl8pPr>
            <a:lvl9pPr marL="3376331" indent="0">
              <a:buNone/>
              <a:defRPr sz="1292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5" y="265114"/>
            <a:ext cx="5697415" cy="762021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9374" y="1238251"/>
            <a:ext cx="4277457" cy="4733925"/>
          </a:xfrm>
          <a:prstGeom prst="rect">
            <a:avLst/>
          </a:prstGeo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77508" y="1238251"/>
            <a:ext cx="4278923" cy="4733925"/>
          </a:xfrm>
          <a:prstGeom prst="rect">
            <a:avLst/>
          </a:prstGeo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63769" y="262112"/>
            <a:ext cx="5543730" cy="73997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066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066" cy="3951288"/>
          </a:xfrm>
          <a:prstGeom prst="rect">
            <a:avLst/>
          </a:prstGeo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270" y="1535113"/>
            <a:ext cx="4041531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270" y="2174875"/>
            <a:ext cx="4041531" cy="3951288"/>
          </a:xfrm>
          <a:prstGeom prst="rect">
            <a:avLst/>
          </a:prstGeo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9688" y="265114"/>
            <a:ext cx="5737101" cy="812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el, Text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5" y="265114"/>
            <a:ext cx="5697415" cy="762021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259375" y="1388563"/>
            <a:ext cx="4277457" cy="48909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50816" y="1388561"/>
            <a:ext cx="4278923" cy="489094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93" name="Rectangle 9"/>
          <p:cNvSpPr>
            <a:spLocks noChangeArrowheads="1"/>
          </p:cNvSpPr>
          <p:nvPr/>
        </p:nvSpPr>
        <p:spPr bwMode="auto">
          <a:xfrm>
            <a:off x="7268308" y="1246189"/>
            <a:ext cx="1216269" cy="94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bg2"/>
            </a:outerShdw>
          </a:effectLst>
        </p:spPr>
        <p:txBody>
          <a:bodyPr wrap="none" anchor="ctr"/>
          <a:lstStyle/>
          <a:p>
            <a:endParaRPr lang="de-DE" sz="1662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502" y="1412876"/>
            <a:ext cx="8036169" cy="4968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2"/>
            <a:endParaRPr lang="de-DE" dirty="0"/>
          </a:p>
        </p:txBody>
      </p:sp>
      <p:sp>
        <p:nvSpPr>
          <p:cNvPr id="9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307971" y="220663"/>
            <a:ext cx="5646710" cy="850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Titelmasterformat durch Klicken bearbeiten</a:t>
            </a:r>
          </a:p>
        </p:txBody>
      </p:sp>
      <p:sp>
        <p:nvSpPr>
          <p:cNvPr id="10" name="Rectangle 6"/>
          <p:cNvSpPr>
            <a:spLocks noChangeArrowheads="1"/>
          </p:cNvSpPr>
          <p:nvPr userDrawn="1"/>
        </p:nvSpPr>
        <p:spPr bwMode="auto">
          <a:xfrm>
            <a:off x="7706282" y="6480002"/>
            <a:ext cx="1076008" cy="2408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Ins="0"/>
          <a:lstStyle/>
          <a:p>
            <a:pPr algn="r">
              <a:spcBef>
                <a:spcPct val="50000"/>
              </a:spcBef>
            </a:pPr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Kap. 1</a:t>
            </a:r>
            <a:r>
              <a:rPr lang="de-DE" sz="923" b="0" baseline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, S. </a:t>
            </a:r>
            <a:fld id="{D1265ACD-8CF3-4A2A-A304-86FCF731DD9B}" type="slidenum">
              <a:rPr lang="de-DE" sz="923" b="0" smtClean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pPr algn="r">
                <a:spcBef>
                  <a:spcPct val="50000"/>
                </a:spcBef>
              </a:pPr>
              <a:t>‹Nr.›</a:t>
            </a:fld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    </a:t>
            </a:r>
          </a:p>
        </p:txBody>
      </p:sp>
      <p:pic>
        <p:nvPicPr>
          <p:cNvPr id="11" name="Picture 7" descr="RZ_logo_FH_RGB_web3_kleiner"/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291" y="274638"/>
            <a:ext cx="2460380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8"/>
          <p:cNvSpPr>
            <a:spLocks noChangeArrowheads="1"/>
          </p:cNvSpPr>
          <p:nvPr userDrawn="1"/>
        </p:nvSpPr>
        <p:spPr bwMode="auto">
          <a:xfrm>
            <a:off x="307971" y="6480002"/>
            <a:ext cx="3718119" cy="2408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Ins="0"/>
          <a:lstStyle/>
          <a:p>
            <a:pPr algn="l">
              <a:spcBef>
                <a:spcPct val="50000"/>
              </a:spcBef>
            </a:pPr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Tobis Jonas – Peter Kurfer – </a:t>
            </a:r>
            <a:r>
              <a:rPr lang="de-DE" sz="923" b="0" dirty="0" err="1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Microservices</a:t>
            </a:r>
            <a:endParaRPr lang="de-DE" sz="923" b="0" dirty="0">
              <a:solidFill>
                <a:srgbClr val="FF9A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3" name="Line 9"/>
          <p:cNvSpPr>
            <a:spLocks noChangeShapeType="1"/>
          </p:cNvSpPr>
          <p:nvPr userDrawn="1"/>
        </p:nvSpPr>
        <p:spPr bwMode="auto">
          <a:xfrm>
            <a:off x="341675" y="6443663"/>
            <a:ext cx="8440615" cy="0"/>
          </a:xfrm>
          <a:prstGeom prst="line">
            <a:avLst/>
          </a:prstGeom>
          <a:noFill/>
          <a:ln w="2540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l"/>
            <a:endParaRPr lang="de-DE" sz="1662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4" name="Line 10"/>
          <p:cNvSpPr>
            <a:spLocks noChangeShapeType="1"/>
          </p:cNvSpPr>
          <p:nvPr userDrawn="1"/>
        </p:nvSpPr>
        <p:spPr bwMode="auto">
          <a:xfrm>
            <a:off x="307971" y="1196975"/>
            <a:ext cx="8474320" cy="0"/>
          </a:xfrm>
          <a:prstGeom prst="line">
            <a:avLst/>
          </a:prstGeom>
          <a:noFill/>
          <a:ln w="2540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 sz="1662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724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</p:sldLayoutIdLst>
  <p:hf sldNum="0" hdr="0" dt="0"/>
  <p:txStyles>
    <p:titleStyle>
      <a:lvl1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2pPr>
      <a:lvl3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3pPr>
      <a:lvl4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4pPr>
      <a:lvl5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5pPr>
      <a:lvl6pPr marL="422041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6pPr>
      <a:lvl7pPr marL="844083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7pPr>
      <a:lvl8pPr marL="1266124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8pPr>
      <a:lvl9pPr marL="1688165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9pPr>
    </p:titleStyle>
    <p:bodyStyle>
      <a:lvl1pPr marL="263776" indent="-263776" algn="l" defTabSz="581773" rtl="0" eaLnBrk="0" fontAlgn="base" hangingPunct="0">
        <a:spcBef>
          <a:spcPts val="554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846">
          <a:solidFill>
            <a:srgbClr val="000000"/>
          </a:solidFill>
          <a:latin typeface="Helvetica" charset="0"/>
          <a:ea typeface="Helvetica" charset="0"/>
          <a:cs typeface="Helvetica" charset="0"/>
        </a:defRPr>
      </a:lvl1pPr>
      <a:lvl2pPr marL="703402" indent="-263776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>
          <a:solidFill>
            <a:srgbClr val="000000"/>
          </a:solidFill>
          <a:latin typeface="Helvetica" charset="0"/>
          <a:ea typeface="Helvetica" charset="0"/>
          <a:cs typeface="Helvetica" charset="0"/>
        </a:defRPr>
      </a:lvl2pPr>
      <a:lvl3pPr marL="1090273" indent="-211021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477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477145" indent="-211021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292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1916771" indent="-263776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292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2286057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6pPr>
      <a:lvl7pPr marL="2708098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7pPr>
      <a:lvl8pPr marL="3130140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8pPr>
      <a:lvl9pPr marL="3552181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hyperlink" Target="http://markusjura.github.io/reactive-with-java8/assets/reactive-manifesto.png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www.reactivemanifesto.org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3ansictanv2wj.cloudfront.net/mapr_0203-f6181a9a1ef2e1cf22272aa45b15c0fd.png" TargetMode="External"/><Relationship Id="rId4" Type="http://schemas.openxmlformats.org/officeDocument/2006/relationships/hyperlink" Target="http://microservices.io/patterns/reliability/circuit-breaker.html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Building Blocks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 smtClean="0"/>
              <a:t>Microservices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37155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Concepts</a:t>
            </a:r>
            <a:r>
              <a:rPr lang="de-DE" dirty="0"/>
              <a:t/>
            </a:r>
            <a:br>
              <a:rPr lang="de-DE" dirty="0"/>
            </a:br>
            <a:r>
              <a:rPr lang="en-US" dirty="0" smtClean="0"/>
              <a:t>The Actor Model</a:t>
            </a:r>
            <a:endParaRPr lang="en-US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318" y="2220684"/>
            <a:ext cx="6297479" cy="3009852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653142" y="5688281"/>
            <a:ext cx="81451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err="1"/>
              <a:t>Actors</a:t>
            </a:r>
            <a:r>
              <a:rPr lang="de-DE" i="1" dirty="0"/>
              <a:t> </a:t>
            </a:r>
            <a:r>
              <a:rPr lang="de-DE" i="1" dirty="0" err="1"/>
              <a:t>communicate</a:t>
            </a:r>
            <a:r>
              <a:rPr lang="de-DE" i="1" dirty="0"/>
              <a:t> </a:t>
            </a:r>
            <a:r>
              <a:rPr lang="de-DE" i="1" dirty="0" err="1"/>
              <a:t>with</a:t>
            </a:r>
            <a:r>
              <a:rPr lang="de-DE" i="1" dirty="0"/>
              <a:t> </a:t>
            </a:r>
            <a:r>
              <a:rPr lang="de-DE" i="1" dirty="0" err="1"/>
              <a:t>each</a:t>
            </a:r>
            <a:r>
              <a:rPr lang="de-DE" i="1" dirty="0"/>
              <a:t> </a:t>
            </a:r>
            <a:r>
              <a:rPr lang="de-DE" i="1" dirty="0" err="1"/>
              <a:t>other</a:t>
            </a:r>
            <a:r>
              <a:rPr lang="de-DE" i="1" dirty="0"/>
              <a:t> </a:t>
            </a:r>
            <a:r>
              <a:rPr lang="de-DE" i="1" dirty="0" err="1"/>
              <a:t>by</a:t>
            </a:r>
            <a:r>
              <a:rPr lang="de-DE" i="1" dirty="0"/>
              <a:t> </a:t>
            </a:r>
            <a:r>
              <a:rPr lang="de-DE" i="1" dirty="0" err="1"/>
              <a:t>sending</a:t>
            </a:r>
            <a:r>
              <a:rPr lang="de-DE" i="1" dirty="0"/>
              <a:t> </a:t>
            </a:r>
            <a:r>
              <a:rPr lang="de-DE" i="1" dirty="0" err="1"/>
              <a:t>asynchronous</a:t>
            </a:r>
            <a:r>
              <a:rPr lang="de-DE" i="1" dirty="0"/>
              <a:t> </a:t>
            </a:r>
            <a:r>
              <a:rPr lang="de-DE" i="1" dirty="0" err="1"/>
              <a:t>messages</a:t>
            </a:r>
            <a:r>
              <a:rPr lang="de-DE" i="1" dirty="0"/>
              <a:t>. </a:t>
            </a:r>
            <a:endParaRPr lang="de-DE" i="1" dirty="0" smtClean="0"/>
          </a:p>
          <a:p>
            <a:r>
              <a:rPr lang="de-DE" i="1" dirty="0" err="1" smtClean="0"/>
              <a:t>Those</a:t>
            </a:r>
            <a:r>
              <a:rPr lang="de-DE" i="1" dirty="0" smtClean="0"/>
              <a:t> </a:t>
            </a:r>
            <a:r>
              <a:rPr lang="de-DE" i="1" dirty="0" err="1"/>
              <a:t>messages</a:t>
            </a:r>
            <a:r>
              <a:rPr lang="de-DE" i="1" dirty="0"/>
              <a:t> </a:t>
            </a:r>
            <a:r>
              <a:rPr lang="de-DE" i="1" dirty="0" err="1"/>
              <a:t>are</a:t>
            </a:r>
            <a:r>
              <a:rPr lang="de-DE" i="1" dirty="0"/>
              <a:t> </a:t>
            </a:r>
            <a:r>
              <a:rPr lang="de-DE" i="1" dirty="0" err="1"/>
              <a:t>stored</a:t>
            </a:r>
            <a:r>
              <a:rPr lang="de-DE" i="1" dirty="0"/>
              <a:t> in </a:t>
            </a:r>
            <a:r>
              <a:rPr lang="de-DE" i="1" dirty="0" err="1"/>
              <a:t>other</a:t>
            </a:r>
            <a:r>
              <a:rPr lang="de-DE" i="1" dirty="0"/>
              <a:t> </a:t>
            </a:r>
            <a:r>
              <a:rPr lang="de-DE" i="1" dirty="0" err="1"/>
              <a:t>actors</a:t>
            </a:r>
            <a:r>
              <a:rPr lang="de-DE" i="1" dirty="0"/>
              <a:t>' </a:t>
            </a:r>
            <a:r>
              <a:rPr lang="de-DE" i="1" dirty="0" err="1"/>
              <a:t>mailboxes</a:t>
            </a:r>
            <a:r>
              <a:rPr lang="de-DE" i="1" dirty="0"/>
              <a:t> </a:t>
            </a:r>
            <a:r>
              <a:rPr lang="de-DE" i="1" dirty="0" err="1"/>
              <a:t>until</a:t>
            </a:r>
            <a:r>
              <a:rPr lang="de-DE" i="1" dirty="0"/>
              <a:t> </a:t>
            </a:r>
            <a:r>
              <a:rPr lang="de-DE" i="1" dirty="0" err="1"/>
              <a:t>they're</a:t>
            </a:r>
            <a:r>
              <a:rPr lang="de-DE" i="1" dirty="0"/>
              <a:t> </a:t>
            </a:r>
            <a:r>
              <a:rPr lang="de-DE" i="1" dirty="0" err="1"/>
              <a:t>processed</a:t>
            </a:r>
            <a:r>
              <a:rPr lang="de-DE" i="1" dirty="0"/>
              <a:t>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6860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Reactivo</a:t>
            </a:r>
            <a:r>
              <a:rPr lang="en-US" dirty="0"/>
              <a:t> Manifesto</a:t>
            </a:r>
          </a:p>
        </p:txBody>
      </p:sp>
      <p:sp>
        <p:nvSpPr>
          <p:cNvPr id="2" name="Rechteck 1"/>
          <p:cNvSpPr/>
          <p:nvPr/>
        </p:nvSpPr>
        <p:spPr>
          <a:xfrm>
            <a:off x="4757230" y="5878494"/>
            <a:ext cx="45052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dirty="0">
                <a:hlinkClick r:id="rId2"/>
              </a:rPr>
              <a:t>https://www.reactivemanifesto.org</a:t>
            </a:r>
            <a:r>
              <a:rPr lang="de-DE" sz="2000" dirty="0" smtClean="0">
                <a:hlinkClick r:id="rId2"/>
              </a:rPr>
              <a:t>/</a:t>
            </a:r>
            <a:endParaRPr lang="de-DE" sz="2000" dirty="0" smtClean="0"/>
          </a:p>
        </p:txBody>
      </p:sp>
      <p:sp>
        <p:nvSpPr>
          <p:cNvPr id="3" name="AutoShape 2" descr="https://www.reactivemanifesto.org/images/reactive-traits.sv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73" name="Bild 7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16" y="1999861"/>
            <a:ext cx="8003969" cy="3185042"/>
          </a:xfrm>
          <a:prstGeom prst="rect">
            <a:avLst/>
          </a:prstGeom>
        </p:spPr>
      </p:pic>
      <p:sp>
        <p:nvSpPr>
          <p:cNvPr id="74" name="Textfeld 73"/>
          <p:cNvSpPr txBox="1"/>
          <p:nvPr/>
        </p:nvSpPr>
        <p:spPr>
          <a:xfrm>
            <a:off x="259374" y="6163188"/>
            <a:ext cx="407034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4"/>
              </a:rPr>
              <a:t>http://</a:t>
            </a:r>
            <a:r>
              <a:rPr lang="de-DE" sz="900" dirty="0" smtClean="0">
                <a:hlinkClick r:id="rId4"/>
              </a:rPr>
              <a:t>markusjura.github.io/reactive-with-java8/assets/reactive-manifesto.png</a:t>
            </a:r>
            <a:endParaRPr lang="de-DE" sz="900" dirty="0" smtClean="0"/>
          </a:p>
        </p:txBody>
      </p:sp>
    </p:spTree>
    <p:extLst>
      <p:ext uri="{BB962C8B-B14F-4D97-AF65-F5344CB8AC3E}">
        <p14:creationId xmlns:p14="http://schemas.microsoft.com/office/powerpoint/2010/main" val="253812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Concepts</a:t>
            </a:r>
            <a:r>
              <a:rPr lang="de-DE" dirty="0"/>
              <a:t/>
            </a:r>
            <a:br>
              <a:rPr lang="de-DE" dirty="0"/>
            </a:br>
            <a:r>
              <a:rPr lang="en-US" dirty="0" smtClean="0"/>
              <a:t>Circuit </a:t>
            </a:r>
            <a:r>
              <a:rPr lang="en-US" dirty="0" err="1"/>
              <a:t>Braker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xmlns="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prevent</a:t>
            </a:r>
            <a:r>
              <a:rPr lang="de-DE" dirty="0"/>
              <a:t> a </a:t>
            </a:r>
            <a:r>
              <a:rPr lang="de-DE" dirty="0" err="1"/>
              <a:t>network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service</a:t>
            </a:r>
            <a:r>
              <a:rPr lang="de-DE" dirty="0"/>
              <a:t> </a:t>
            </a:r>
            <a:r>
              <a:rPr lang="de-DE" dirty="0" err="1"/>
              <a:t>failure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cascading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services</a:t>
            </a:r>
            <a:r>
              <a:rPr lang="de-DE" dirty="0" smtClean="0"/>
              <a:t>?</a:t>
            </a:r>
          </a:p>
          <a:p>
            <a:endParaRPr lang="de-DE" dirty="0"/>
          </a:p>
          <a:p>
            <a:r>
              <a:rPr lang="de-DE" dirty="0"/>
              <a:t>A </a:t>
            </a:r>
            <a:r>
              <a:rPr lang="de-DE" dirty="0" err="1"/>
              <a:t>service</a:t>
            </a:r>
            <a:r>
              <a:rPr lang="de-DE" dirty="0"/>
              <a:t> </a:t>
            </a:r>
            <a:r>
              <a:rPr lang="de-DE" dirty="0" err="1"/>
              <a:t>client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invoke</a:t>
            </a:r>
            <a:r>
              <a:rPr lang="de-DE" dirty="0"/>
              <a:t> a remote </a:t>
            </a:r>
            <a:r>
              <a:rPr lang="de-DE" dirty="0" err="1"/>
              <a:t>service</a:t>
            </a:r>
            <a:r>
              <a:rPr lang="de-DE" dirty="0"/>
              <a:t> via a </a:t>
            </a:r>
            <a:r>
              <a:rPr lang="de-DE" dirty="0" err="1"/>
              <a:t>proxy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functions</a:t>
            </a:r>
            <a:r>
              <a:rPr lang="de-DE" dirty="0"/>
              <a:t> in a </a:t>
            </a:r>
            <a:r>
              <a:rPr lang="de-DE" dirty="0" err="1"/>
              <a:t>similar</a:t>
            </a:r>
            <a:r>
              <a:rPr lang="de-DE" dirty="0"/>
              <a:t> </a:t>
            </a:r>
            <a:r>
              <a:rPr lang="de-DE" dirty="0" err="1"/>
              <a:t>fashion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an </a:t>
            </a:r>
            <a:r>
              <a:rPr lang="de-DE" dirty="0" err="1"/>
              <a:t>electrical</a:t>
            </a:r>
            <a:r>
              <a:rPr lang="de-DE" dirty="0"/>
              <a:t> </a:t>
            </a:r>
            <a:r>
              <a:rPr lang="de-DE" dirty="0" err="1"/>
              <a:t>circuit</a:t>
            </a:r>
            <a:r>
              <a:rPr lang="de-DE" dirty="0"/>
              <a:t> </a:t>
            </a:r>
            <a:r>
              <a:rPr lang="de-DE" dirty="0" err="1"/>
              <a:t>breaker</a:t>
            </a:r>
            <a:r>
              <a:rPr lang="de-DE" dirty="0"/>
              <a:t>.</a:t>
            </a:r>
            <a:endParaRPr lang="en-US" dirty="0"/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424" y="3205929"/>
            <a:ext cx="7528956" cy="2675227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4116644" y="6019656"/>
            <a:ext cx="4839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900" dirty="0">
                <a:hlinkClick r:id="rId3"/>
              </a:rPr>
              <a:t>https://</a:t>
            </a:r>
            <a:r>
              <a:rPr lang="de-DE" sz="900" dirty="0" smtClean="0">
                <a:hlinkClick r:id="rId3"/>
              </a:rPr>
              <a:t>d3ansictanv2wj.cloudfront.net/mapr_0203-f6181a9a1ef2e1cf22272aa45b15c0fd.png</a:t>
            </a:r>
            <a:endParaRPr lang="de-DE" sz="900" dirty="0" smtClean="0"/>
          </a:p>
          <a:p>
            <a:pPr algn="r"/>
            <a:r>
              <a:rPr lang="de-DE" sz="900" dirty="0">
                <a:hlinkClick r:id="rId4"/>
              </a:rPr>
              <a:t>http://</a:t>
            </a:r>
            <a:r>
              <a:rPr lang="de-DE" sz="900" dirty="0" smtClean="0">
                <a:hlinkClick r:id="rId4"/>
              </a:rPr>
              <a:t>microservices.io/patterns/reliability/circuit-breaker.html</a:t>
            </a:r>
            <a:endParaRPr lang="de-DE" sz="900" dirty="0" smtClean="0"/>
          </a:p>
        </p:txBody>
      </p:sp>
    </p:spTree>
    <p:extLst>
      <p:ext uri="{BB962C8B-B14F-4D97-AF65-F5344CB8AC3E}">
        <p14:creationId xmlns:p14="http://schemas.microsoft.com/office/powerpoint/2010/main" val="162400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architecture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The LA </a:t>
            </a:r>
            <a:r>
              <a:rPr lang="de-DE" dirty="0" err="1"/>
              <a:t>aims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satisfy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needs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robust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fault-tolerant,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against</a:t>
            </a:r>
            <a:r>
              <a:rPr lang="de-DE" dirty="0"/>
              <a:t> </a:t>
            </a:r>
            <a:r>
              <a:rPr lang="de-DE" dirty="0" err="1"/>
              <a:t>hardware</a:t>
            </a:r>
            <a:r>
              <a:rPr lang="de-DE" dirty="0"/>
              <a:t> </a:t>
            </a:r>
            <a:r>
              <a:rPr lang="de-DE" dirty="0" err="1"/>
              <a:t>failures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human </a:t>
            </a:r>
            <a:r>
              <a:rPr lang="de-DE" dirty="0" err="1"/>
              <a:t>mistakes</a:t>
            </a:r>
            <a:r>
              <a:rPr lang="de-DE" dirty="0"/>
              <a:t>, </a:t>
            </a:r>
            <a:r>
              <a:rPr lang="de-DE" dirty="0" err="1"/>
              <a:t>being</a:t>
            </a:r>
            <a:r>
              <a:rPr lang="de-DE" dirty="0"/>
              <a:t> </a:t>
            </a:r>
            <a:r>
              <a:rPr lang="de-DE" dirty="0" err="1"/>
              <a:t>able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serve</a:t>
            </a:r>
            <a:r>
              <a:rPr lang="de-DE" dirty="0"/>
              <a:t> a </a:t>
            </a:r>
            <a:r>
              <a:rPr lang="de-DE" dirty="0" err="1"/>
              <a:t>wide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workloads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cases</a:t>
            </a:r>
            <a:r>
              <a:rPr lang="de-DE" dirty="0"/>
              <a:t>, </a:t>
            </a:r>
            <a:r>
              <a:rPr lang="de-DE" dirty="0" err="1"/>
              <a:t>and</a:t>
            </a:r>
            <a:r>
              <a:rPr lang="de-DE" dirty="0"/>
              <a:t> in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low-latency</a:t>
            </a:r>
            <a:r>
              <a:rPr lang="de-DE" dirty="0"/>
              <a:t> </a:t>
            </a:r>
            <a:r>
              <a:rPr lang="de-DE" dirty="0" err="1"/>
              <a:t>reads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updates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required</a:t>
            </a:r>
            <a:r>
              <a:rPr lang="de-DE" dirty="0"/>
              <a:t>. The </a:t>
            </a:r>
            <a:r>
              <a:rPr lang="de-DE" dirty="0" err="1"/>
              <a:t>resulting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linearly</a:t>
            </a:r>
            <a:r>
              <a:rPr lang="de-DE" dirty="0"/>
              <a:t> </a:t>
            </a:r>
            <a:r>
              <a:rPr lang="de-DE" dirty="0" err="1"/>
              <a:t>scalable</a:t>
            </a:r>
            <a:r>
              <a:rPr lang="de-DE" dirty="0"/>
              <a:t>,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scale</a:t>
            </a:r>
            <a:r>
              <a:rPr lang="de-DE" dirty="0"/>
              <a:t> out </a:t>
            </a:r>
            <a:r>
              <a:rPr lang="de-DE" dirty="0" err="1"/>
              <a:t>rather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011763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</a:t>
            </a:r>
            <a:r>
              <a:rPr lang="en-US" dirty="0" smtClean="0"/>
              <a:t>architecture</a:t>
            </a:r>
            <a:endParaRPr lang="en-US" dirty="0"/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624" y="1672936"/>
            <a:ext cx="76200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984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architecture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All </a:t>
            </a:r>
            <a:r>
              <a:rPr lang="en-US" b="1" dirty="0" smtClean="0"/>
              <a:t>data</a:t>
            </a:r>
            <a:r>
              <a:rPr lang="en-US" dirty="0" smtClean="0"/>
              <a:t> entering the system is dispatched to both the batch layer and the speed layer for processing.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The </a:t>
            </a:r>
            <a:r>
              <a:rPr lang="en-US" b="1" dirty="0" smtClean="0"/>
              <a:t>batch layer</a:t>
            </a:r>
            <a:r>
              <a:rPr lang="en-US" dirty="0" smtClean="0"/>
              <a:t> has two functions: (</a:t>
            </a:r>
            <a:r>
              <a:rPr lang="en-US" dirty="0" err="1" smtClean="0"/>
              <a:t>i</a:t>
            </a:r>
            <a:r>
              <a:rPr lang="en-US" dirty="0" smtClean="0"/>
              <a:t>) managing the master dataset (an immutable, append-only set of raw data), and (ii) to pre-compute the batch views.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The </a:t>
            </a:r>
            <a:r>
              <a:rPr lang="en-US" b="1" dirty="0" smtClean="0"/>
              <a:t>serving layer</a:t>
            </a:r>
            <a:r>
              <a:rPr lang="en-US" dirty="0" smtClean="0"/>
              <a:t> indexes the batch views so that they can be queried in low-latency, ad-hoc way.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The </a:t>
            </a:r>
            <a:r>
              <a:rPr lang="en-US" b="1" dirty="0" smtClean="0"/>
              <a:t>speed layer</a:t>
            </a:r>
            <a:r>
              <a:rPr lang="en-US" dirty="0" smtClean="0"/>
              <a:t> compensates for the high latency of updates to the serving layer and deals with recent data only.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Any incoming </a:t>
            </a:r>
            <a:r>
              <a:rPr lang="en-US" b="1" dirty="0" smtClean="0"/>
              <a:t>query</a:t>
            </a:r>
            <a:r>
              <a:rPr lang="en-US" dirty="0" smtClean="0"/>
              <a:t> can be answered by merging results from batch views and real-time views.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extfeld 3"/>
          <p:cNvSpPr txBox="1"/>
          <p:nvPr/>
        </p:nvSpPr>
        <p:spPr>
          <a:xfrm>
            <a:off x="259374" y="6065822"/>
            <a:ext cx="3560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>
                <a:sym typeface="Wingdings"/>
              </a:rPr>
              <a:t> </a:t>
            </a:r>
            <a:r>
              <a:rPr lang="de-DE" smtClean="0"/>
              <a:t>http</a:t>
            </a:r>
            <a:r>
              <a:rPr lang="de-DE" dirty="0"/>
              <a:t>://lambda-</a:t>
            </a:r>
            <a:r>
              <a:rPr lang="de-DE" dirty="0" err="1"/>
              <a:t>architecture.net</a:t>
            </a:r>
            <a:r>
              <a:rPr lang="de-DE" dirty="0"/>
              <a:t>/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906" y="4605560"/>
            <a:ext cx="3047826" cy="1737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9805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SMACK Stack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xmlns="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De facto Stack </a:t>
            </a:r>
            <a:r>
              <a:rPr lang="de-DE" dirty="0" err="1" smtClean="0"/>
              <a:t>for</a:t>
            </a:r>
            <a:r>
              <a:rPr lang="de-DE" dirty="0" smtClean="0"/>
              <a:t> Big-Data (</a:t>
            </a:r>
            <a:r>
              <a:rPr lang="de-DE" dirty="0" err="1" smtClean="0"/>
              <a:t>Microservices</a:t>
            </a:r>
            <a:r>
              <a:rPr lang="de-DE" dirty="0" smtClean="0"/>
              <a:t>)</a:t>
            </a:r>
          </a:p>
          <a:p>
            <a:endParaRPr lang="de-DE" dirty="0"/>
          </a:p>
          <a:p>
            <a:r>
              <a:rPr lang="de-DE" dirty="0" smtClean="0"/>
              <a:t>Apache Spark					S</a:t>
            </a:r>
            <a:endParaRPr lang="de-DE" dirty="0"/>
          </a:p>
          <a:p>
            <a:r>
              <a:rPr lang="de-DE" dirty="0"/>
              <a:t>Apache </a:t>
            </a:r>
            <a:r>
              <a:rPr lang="de-DE" dirty="0" err="1" smtClean="0"/>
              <a:t>Mesos</a:t>
            </a:r>
            <a:r>
              <a:rPr lang="de-DE" dirty="0" smtClean="0"/>
              <a:t>				M</a:t>
            </a:r>
            <a:endParaRPr lang="de-DE" dirty="0"/>
          </a:p>
          <a:p>
            <a:r>
              <a:rPr lang="de-DE" dirty="0" err="1" smtClean="0"/>
              <a:t>Akka</a:t>
            </a:r>
            <a:r>
              <a:rPr lang="de-DE" dirty="0" smtClean="0"/>
              <a:t>						A</a:t>
            </a:r>
            <a:endParaRPr lang="de-DE" dirty="0"/>
          </a:p>
          <a:p>
            <a:r>
              <a:rPr lang="de-DE" dirty="0"/>
              <a:t>Apache </a:t>
            </a:r>
            <a:r>
              <a:rPr lang="de-DE" dirty="0" smtClean="0"/>
              <a:t>Cassandra				C</a:t>
            </a:r>
            <a:endParaRPr lang="de-DE" dirty="0"/>
          </a:p>
          <a:p>
            <a:r>
              <a:rPr lang="de-DE" dirty="0"/>
              <a:t>Apache </a:t>
            </a:r>
            <a:r>
              <a:rPr lang="de-DE" dirty="0" smtClean="0"/>
              <a:t>Kafka					K</a:t>
            </a:r>
          </a:p>
          <a:p>
            <a:endParaRPr lang="de-DE" dirty="0"/>
          </a:p>
          <a:p>
            <a:r>
              <a:rPr lang="de-DE" dirty="0" smtClean="0"/>
              <a:t>More Big-Data, </a:t>
            </a:r>
            <a:r>
              <a:rPr lang="de-DE" dirty="0" err="1" smtClean="0"/>
              <a:t>Smack</a:t>
            </a:r>
            <a:r>
              <a:rPr lang="de-DE" dirty="0" smtClean="0"/>
              <a:t>, Lambda in </a:t>
            </a:r>
            <a:r>
              <a:rPr lang="de-DE" dirty="0" err="1" smtClean="0"/>
              <a:t>Lesson</a:t>
            </a:r>
            <a:r>
              <a:rPr lang="de-DE" dirty="0" smtClean="0"/>
              <a:t> 11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25535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 Frameworks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xmlns="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Java/Scala/</a:t>
            </a:r>
            <a:r>
              <a:rPr lang="de-DE" dirty="0" err="1"/>
              <a:t>Kotlin</a:t>
            </a:r>
            <a:r>
              <a:rPr lang="de-DE" dirty="0"/>
              <a:t>/… (JVM)</a:t>
            </a:r>
          </a:p>
          <a:p>
            <a:pPr lvl="1"/>
            <a:r>
              <a:rPr lang="de-DE" dirty="0" err="1"/>
              <a:t>Akka</a:t>
            </a:r>
            <a:r>
              <a:rPr lang="de-DE" dirty="0"/>
              <a:t> Cluster</a:t>
            </a:r>
          </a:p>
          <a:p>
            <a:pPr lvl="1"/>
            <a:r>
              <a:rPr lang="de-DE" dirty="0" err="1"/>
              <a:t>Lagom</a:t>
            </a:r>
            <a:endParaRPr lang="de-DE" dirty="0"/>
          </a:p>
          <a:p>
            <a:pPr lvl="1"/>
            <a:r>
              <a:rPr lang="de-DE" dirty="0" err="1"/>
              <a:t>Vert.x</a:t>
            </a:r>
            <a:endParaRPr lang="de-DE" dirty="0"/>
          </a:p>
          <a:p>
            <a:pPr lvl="1"/>
            <a:r>
              <a:rPr lang="de-DE" dirty="0"/>
              <a:t>Spring Boot</a:t>
            </a:r>
          </a:p>
          <a:p>
            <a:pPr lvl="1"/>
            <a:r>
              <a:rPr lang="de-DE" dirty="0" err="1"/>
              <a:t>Payara</a:t>
            </a:r>
            <a:r>
              <a:rPr lang="de-DE" dirty="0"/>
              <a:t> Micro</a:t>
            </a:r>
          </a:p>
          <a:p>
            <a:pPr lvl="1"/>
            <a:r>
              <a:rPr lang="de-DE" dirty="0" err="1"/>
              <a:t>Wildfly</a:t>
            </a:r>
            <a:r>
              <a:rPr lang="de-DE" dirty="0"/>
              <a:t> </a:t>
            </a:r>
            <a:r>
              <a:rPr lang="de-DE" dirty="0" err="1"/>
              <a:t>Swarm</a:t>
            </a:r>
            <a:endParaRPr lang="de-DE" dirty="0"/>
          </a:p>
          <a:p>
            <a:r>
              <a:rPr lang="de-DE" dirty="0"/>
              <a:t>.NET </a:t>
            </a:r>
            <a:r>
              <a:rPr lang="en-US" dirty="0"/>
              <a:t>(Core)</a:t>
            </a:r>
          </a:p>
          <a:p>
            <a:pPr lvl="1"/>
            <a:r>
              <a:rPr lang="en-US" dirty="0"/>
              <a:t>ASP.NET Core</a:t>
            </a:r>
          </a:p>
          <a:p>
            <a:pPr lvl="1"/>
            <a:r>
              <a:rPr lang="en-US" dirty="0"/>
              <a:t>Nancy</a:t>
            </a:r>
          </a:p>
          <a:p>
            <a:r>
              <a:rPr lang="en-US" dirty="0"/>
              <a:t>Auch </a:t>
            </a:r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viele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 dirty="0"/>
              <a:t> </a:t>
            </a:r>
            <a:r>
              <a:rPr lang="en-US" dirty="0" err="1"/>
              <a:t>Sprachen</a:t>
            </a:r>
            <a:r>
              <a:rPr lang="en-US" dirty="0"/>
              <a:t>/</a:t>
            </a:r>
            <a:r>
              <a:rPr lang="en-US" dirty="0" err="1"/>
              <a:t>Umgebungen</a:t>
            </a:r>
            <a:r>
              <a:rPr lang="en-US" dirty="0"/>
              <a:t> </a:t>
            </a:r>
            <a:r>
              <a:rPr lang="en-US" dirty="0" err="1"/>
              <a:t>vorhanden</a:t>
            </a:r>
            <a:r>
              <a:rPr lang="en-US" dirty="0"/>
              <a:t> (Go, Node.js, PHP, Python…)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0900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Microservice</a:t>
            </a:r>
            <a:r>
              <a:rPr lang="en-US" dirty="0"/>
              <a:t> </a:t>
            </a:r>
            <a:r>
              <a:rPr lang="en-US" dirty="0" smtClean="0"/>
              <a:t>Frameworks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xmlns="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Lesson</a:t>
            </a:r>
            <a:r>
              <a:rPr lang="de-DE" dirty="0" smtClean="0"/>
              <a:t> 1.3</a:t>
            </a:r>
          </a:p>
          <a:p>
            <a:endParaRPr lang="de-DE" dirty="0"/>
          </a:p>
          <a:p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results</a:t>
            </a:r>
            <a:r>
              <a:rPr lang="de-DE" dirty="0" smtClean="0"/>
              <a:t> will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added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400872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86A4D93A-4A7A-406E-B919-36CA0765F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xmlns="" id="{C6E461FB-F032-4443-9B8D-5C4D9B932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 smtClean="0"/>
              <a:t>Monolithic vs</a:t>
            </a:r>
            <a:r>
              <a:rPr lang="en-US" sz="1800" dirty="0"/>
              <a:t>. </a:t>
            </a:r>
            <a:r>
              <a:rPr lang="en-US" sz="1800" dirty="0" err="1" smtClean="0"/>
              <a:t>Microservices</a:t>
            </a:r>
            <a:endParaRPr lang="en-US" sz="1800" dirty="0"/>
          </a:p>
          <a:p>
            <a:r>
              <a:rPr lang="en-US" sz="1800" dirty="0" err="1" smtClean="0"/>
              <a:t>Microservices</a:t>
            </a:r>
            <a:r>
              <a:rPr lang="en-US" sz="1800" dirty="0" smtClean="0"/>
              <a:t> pro and cons</a:t>
            </a:r>
            <a:endParaRPr lang="en-US" sz="1800" dirty="0" smtClean="0"/>
          </a:p>
          <a:p>
            <a:r>
              <a:rPr lang="en-US" sz="1800" dirty="0" smtClean="0"/>
              <a:t>Design Pattern </a:t>
            </a:r>
            <a:r>
              <a:rPr lang="en-US" sz="1800" dirty="0"/>
              <a:t>and Concepts</a:t>
            </a:r>
          </a:p>
          <a:p>
            <a:r>
              <a:rPr lang="en-US" sz="1800" dirty="0" err="1"/>
              <a:t>Reactivo</a:t>
            </a:r>
            <a:r>
              <a:rPr lang="en-US" sz="1800" dirty="0"/>
              <a:t> </a:t>
            </a:r>
            <a:r>
              <a:rPr lang="en-US" sz="1800" dirty="0" smtClean="0"/>
              <a:t>Manifesto</a:t>
            </a:r>
            <a:endParaRPr lang="en-US" sz="1800" dirty="0"/>
          </a:p>
          <a:p>
            <a:r>
              <a:rPr lang="en-US" sz="1800" dirty="0"/>
              <a:t>Reactive </a:t>
            </a:r>
            <a:r>
              <a:rPr lang="en-US" sz="1800" dirty="0" err="1" smtClean="0"/>
              <a:t>microservices</a:t>
            </a:r>
            <a:endParaRPr lang="en-US" sz="1800" dirty="0" smtClean="0"/>
          </a:p>
          <a:p>
            <a:r>
              <a:rPr lang="en-US" sz="1800" dirty="0" smtClean="0"/>
              <a:t>Lambda architecture</a:t>
            </a:r>
          </a:p>
          <a:p>
            <a:r>
              <a:rPr lang="en-US" sz="1800" dirty="0" smtClean="0"/>
              <a:t>SMACK stack</a:t>
            </a:r>
          </a:p>
          <a:p>
            <a:r>
              <a:rPr lang="en-US" sz="1800" dirty="0" err="1" smtClean="0"/>
              <a:t>Microservice</a:t>
            </a:r>
            <a:r>
              <a:rPr lang="en-US" sz="1800" dirty="0" smtClean="0"/>
              <a:t> frameworks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23786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F5DB83B5-270F-4EED-845F-8C24944F7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Monolithic vs. </a:t>
            </a:r>
            <a:r>
              <a:rPr lang="en-US" dirty="0" err="1"/>
              <a:t>Microservices</a:t>
            </a:r>
            <a:endParaRPr lang="en-US" dirty="0"/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41" y="1942351"/>
            <a:ext cx="2805454" cy="2805454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3609384" y="1942351"/>
            <a:ext cx="51902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Most of the time just one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huge project with one data source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for all logic</a:t>
            </a:r>
          </a:p>
          <a:p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/>
              <a:t>Scala out in monolith systems is hard and often not possible</a:t>
            </a:r>
          </a:p>
          <a:p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6236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F5DB83B5-270F-4EED-845F-8C24944F7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Monolithic vs. </a:t>
            </a:r>
            <a:r>
              <a:rPr lang="en-US" dirty="0" err="1"/>
              <a:t>Microservices</a:t>
            </a:r>
            <a:endParaRPr lang="en-US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41" y="1950817"/>
            <a:ext cx="3133663" cy="2796988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3971814" y="1950817"/>
            <a:ext cx="482780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Services are sliced into small parts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Every service should use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 its own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data source</a:t>
            </a:r>
          </a:p>
          <a:p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err="1" smtClean="0"/>
              <a:t>Microservices</a:t>
            </a:r>
            <a:r>
              <a:rPr lang="en-US" dirty="0" smtClean="0"/>
              <a:t> are much more complex, but you can easily scale up and out.</a:t>
            </a:r>
          </a:p>
          <a:p>
            <a:endParaRPr lang="en-US" dirty="0"/>
          </a:p>
          <a:p>
            <a:r>
              <a:rPr lang="en-US" dirty="0"/>
              <a:t>You need a high automation level</a:t>
            </a:r>
            <a:endParaRPr lang="en-US" dirty="0" smtClean="0"/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2315903" y="5465380"/>
            <a:ext cx="4261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ym typeface="Wingdings"/>
              </a:rPr>
              <a:t></a:t>
            </a:r>
            <a:r>
              <a:rPr lang="de-DE" dirty="0" err="1">
                <a:sym typeface="Wingdings"/>
              </a:rPr>
              <a:t>Microservices</a:t>
            </a:r>
            <a:r>
              <a:rPr lang="de-DE" dirty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are</a:t>
            </a:r>
            <a:r>
              <a:rPr lang="de-DE" dirty="0" smtClean="0">
                <a:sym typeface="Wingdings"/>
              </a:rPr>
              <a:t> NOT </a:t>
            </a:r>
            <a:r>
              <a:rPr lang="de-DE" dirty="0">
                <a:sym typeface="Wingdings"/>
              </a:rPr>
              <a:t>a </a:t>
            </a:r>
            <a:r>
              <a:rPr lang="de-DE" dirty="0" err="1">
                <a:sym typeface="Wingdings"/>
              </a:rPr>
              <a:t>Silver</a:t>
            </a:r>
            <a:r>
              <a:rPr lang="de-DE" dirty="0">
                <a:sym typeface="Wingdings"/>
              </a:rPr>
              <a:t> Bullet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90919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46EFFEC8-52CB-4422-A3E3-E31481093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err="1"/>
              <a:t>Microservices</a:t>
            </a:r>
            <a:r>
              <a:rPr lang="en-US" sz="2400" dirty="0"/>
              <a:t> pro and cons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xmlns="" id="{502C8CC3-0836-470D-AEF0-DE0444CD28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9374" y="1238251"/>
            <a:ext cx="4550132" cy="4733925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Pro</a:t>
            </a:r>
          </a:p>
          <a:p>
            <a:r>
              <a:rPr lang="en-US" dirty="0" smtClean="0"/>
              <a:t>scalable (up &amp; out)</a:t>
            </a:r>
          </a:p>
          <a:p>
            <a:r>
              <a:rPr lang="en-US" dirty="0" err="1" smtClean="0"/>
              <a:t>replaceability</a:t>
            </a:r>
            <a:endParaRPr lang="en-US" dirty="0" smtClean="0"/>
          </a:p>
          <a:p>
            <a:r>
              <a:rPr lang="en-US" dirty="0" smtClean="0"/>
              <a:t>inhomogeneous </a:t>
            </a:r>
            <a:r>
              <a:rPr lang="en-US" dirty="0" err="1" smtClean="0"/>
              <a:t>techstack</a:t>
            </a:r>
            <a:endParaRPr lang="en-US" dirty="0" smtClean="0"/>
          </a:p>
          <a:p>
            <a:r>
              <a:rPr lang="en-US" dirty="0"/>
              <a:t>b</a:t>
            </a:r>
            <a:r>
              <a:rPr lang="en-US" dirty="0" smtClean="0"/>
              <a:t>ounded context</a:t>
            </a:r>
            <a:endParaRPr lang="en-US" dirty="0" smtClean="0"/>
          </a:p>
          <a:p>
            <a:r>
              <a:rPr lang="en-US" dirty="0"/>
              <a:t>l</a:t>
            </a:r>
            <a:r>
              <a:rPr lang="en-US" dirty="0" smtClean="0"/>
              <a:t>oosely coupled</a:t>
            </a:r>
          </a:p>
          <a:p>
            <a:r>
              <a:rPr lang="en-US" dirty="0" smtClean="0"/>
              <a:t>Independent services</a:t>
            </a:r>
            <a:r>
              <a:rPr lang="en-US" dirty="0"/>
              <a:t> </a:t>
            </a:r>
            <a:r>
              <a:rPr lang="en-US" dirty="0" smtClean="0"/>
              <a:t>&amp; teams</a:t>
            </a:r>
          </a:p>
          <a:p>
            <a:r>
              <a:rPr lang="en-US" dirty="0" smtClean="0"/>
              <a:t>fast deployment and roll out</a:t>
            </a:r>
          </a:p>
          <a:p>
            <a:r>
              <a:rPr lang="en-US" dirty="0" smtClean="0"/>
              <a:t>caching</a:t>
            </a:r>
          </a:p>
          <a:p>
            <a:r>
              <a:rPr lang="en-US" dirty="0" smtClean="0"/>
              <a:t>highly automated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xmlns="" id="{25B782AF-496B-413D-B106-61A93B735B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77508" y="1238251"/>
            <a:ext cx="4278923" cy="5233801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Con</a:t>
            </a:r>
          </a:p>
          <a:p>
            <a:r>
              <a:rPr lang="en-US" dirty="0" smtClean="0"/>
              <a:t>Good operation is hard</a:t>
            </a:r>
          </a:p>
          <a:p>
            <a:pPr lvl="1"/>
            <a:r>
              <a:rPr lang="en-US" dirty="0" smtClean="0"/>
              <a:t>Monitoring</a:t>
            </a:r>
          </a:p>
          <a:p>
            <a:pPr lvl="1"/>
            <a:r>
              <a:rPr lang="en-US" dirty="0" smtClean="0"/>
              <a:t>Logging</a:t>
            </a:r>
          </a:p>
          <a:p>
            <a:pPr lvl="1"/>
            <a:r>
              <a:rPr lang="en-US" dirty="0" smtClean="0"/>
              <a:t>Deployment</a:t>
            </a:r>
          </a:p>
          <a:p>
            <a:pPr lvl="1"/>
            <a:r>
              <a:rPr lang="en-US" dirty="0" smtClean="0"/>
              <a:t>Cluster-Setup</a:t>
            </a:r>
          </a:p>
          <a:p>
            <a:pPr lvl="1"/>
            <a:r>
              <a:rPr lang="en-US" dirty="0" smtClean="0"/>
              <a:t>Storage</a:t>
            </a:r>
          </a:p>
          <a:p>
            <a:pPr lvl="1"/>
            <a:r>
              <a:rPr lang="en-US" dirty="0" smtClean="0"/>
              <a:t>Backup</a:t>
            </a:r>
          </a:p>
          <a:p>
            <a:pPr lvl="1"/>
            <a:r>
              <a:rPr lang="en-US" dirty="0" smtClean="0"/>
              <a:t>Recovery</a:t>
            </a:r>
          </a:p>
          <a:p>
            <a:r>
              <a:rPr lang="en-US" dirty="0" smtClean="0"/>
              <a:t>tech stack</a:t>
            </a:r>
          </a:p>
          <a:p>
            <a:r>
              <a:rPr lang="en-US" dirty="0" smtClean="0"/>
              <a:t>cascading failures</a:t>
            </a:r>
            <a:endParaRPr lang="en-US" dirty="0" smtClean="0"/>
          </a:p>
          <a:p>
            <a:r>
              <a:rPr lang="en-US" dirty="0" smtClean="0"/>
              <a:t>latency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69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 smtClean="0"/>
              <a:t>Concepts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DDD </a:t>
            </a:r>
            <a:r>
              <a:rPr lang="mr-IN" dirty="0" smtClean="0"/>
              <a:t>–</a:t>
            </a:r>
            <a:r>
              <a:rPr lang="de-DE" dirty="0" smtClean="0"/>
              <a:t> Domain </a:t>
            </a:r>
            <a:r>
              <a:rPr lang="de-DE" dirty="0" err="1" smtClean="0"/>
              <a:t>Driven</a:t>
            </a:r>
            <a:r>
              <a:rPr lang="de-DE" dirty="0" smtClean="0"/>
              <a:t> Design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6234" y="1264124"/>
            <a:ext cx="3931198" cy="4797837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259375" y="1448790"/>
            <a:ext cx="466025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Define services corresponding to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Domain-Driven Design (DDD) subdomains.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DDD refers to the application’s problem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space as the domain. </a:t>
            </a:r>
          </a:p>
          <a:p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A domain is consists of multiple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subdomains. Each subdomain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corresponds to a different part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of the business.</a:t>
            </a: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59375" y="6061961"/>
            <a:ext cx="8459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ym typeface="Wingdings"/>
              </a:rPr>
              <a:t> http://</a:t>
            </a:r>
            <a:r>
              <a:rPr lang="de-DE" dirty="0" err="1">
                <a:sym typeface="Wingdings"/>
              </a:rPr>
              <a:t>microservices.io</a:t>
            </a:r>
            <a:r>
              <a:rPr lang="de-DE" dirty="0">
                <a:sym typeface="Wingdings"/>
              </a:rPr>
              <a:t>/</a:t>
            </a:r>
            <a:r>
              <a:rPr lang="de-DE" dirty="0" err="1">
                <a:sym typeface="Wingdings"/>
              </a:rPr>
              <a:t>patterns</a:t>
            </a:r>
            <a:r>
              <a:rPr lang="de-DE" dirty="0">
                <a:sym typeface="Wingdings"/>
              </a:rPr>
              <a:t>/</a:t>
            </a:r>
            <a:r>
              <a:rPr lang="de-DE" dirty="0" err="1">
                <a:sym typeface="Wingdings"/>
              </a:rPr>
              <a:t>decomposition</a:t>
            </a:r>
            <a:r>
              <a:rPr lang="de-DE" dirty="0">
                <a:sym typeface="Wingdings"/>
              </a:rPr>
              <a:t>/</a:t>
            </a:r>
            <a:r>
              <a:rPr lang="de-DE" dirty="0" err="1">
                <a:sym typeface="Wingdings"/>
              </a:rPr>
              <a:t>decompose-by-subdomain.html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2124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 smtClean="0"/>
              <a:t>Concepts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Scale</a:t>
            </a:r>
            <a:r>
              <a:rPr lang="de-DE" dirty="0" smtClean="0"/>
              <a:t> </a:t>
            </a:r>
            <a:r>
              <a:rPr lang="de-DE" dirty="0" err="1" smtClean="0"/>
              <a:t>Up</a:t>
            </a:r>
            <a:r>
              <a:rPr lang="de-DE" dirty="0" smtClean="0"/>
              <a:t> &amp; </a:t>
            </a:r>
            <a:r>
              <a:rPr lang="de-DE" dirty="0" err="1" smtClean="0"/>
              <a:t>Scale</a:t>
            </a:r>
            <a:r>
              <a:rPr lang="de-DE" dirty="0" smtClean="0"/>
              <a:t> Out</a:t>
            </a:r>
            <a:endParaRPr lang="de-DE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890" y="2048018"/>
            <a:ext cx="7707086" cy="3015397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4275117" y="6175169"/>
            <a:ext cx="46794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https://</a:t>
            </a:r>
            <a:r>
              <a:rPr lang="de-DE" sz="900" dirty="0" err="1"/>
              <a:t>turbonomic.com</a:t>
            </a:r>
            <a:r>
              <a:rPr lang="de-DE" sz="900" dirty="0"/>
              <a:t>/</a:t>
            </a:r>
            <a:r>
              <a:rPr lang="de-DE" sz="900" dirty="0" err="1"/>
              <a:t>blog</a:t>
            </a:r>
            <a:r>
              <a:rPr lang="de-DE" sz="900" dirty="0"/>
              <a:t>/on-</a:t>
            </a:r>
            <a:r>
              <a:rPr lang="de-DE" sz="900" dirty="0" err="1"/>
              <a:t>turbonomic</a:t>
            </a:r>
            <a:r>
              <a:rPr lang="de-DE" sz="900" dirty="0"/>
              <a:t>/</a:t>
            </a:r>
            <a:r>
              <a:rPr lang="de-DE" sz="900" dirty="0" err="1"/>
              <a:t>to</a:t>
            </a:r>
            <a:r>
              <a:rPr lang="de-DE" sz="900" dirty="0"/>
              <a:t>-</a:t>
            </a:r>
            <a:r>
              <a:rPr lang="de-DE" sz="900" dirty="0" err="1"/>
              <a:t>scale</a:t>
            </a:r>
            <a:r>
              <a:rPr lang="de-DE" sz="900" dirty="0"/>
              <a:t>-</a:t>
            </a:r>
            <a:r>
              <a:rPr lang="de-DE" sz="900" dirty="0" err="1"/>
              <a:t>up</a:t>
            </a:r>
            <a:r>
              <a:rPr lang="de-DE" sz="900" dirty="0"/>
              <a:t>-</a:t>
            </a:r>
            <a:r>
              <a:rPr lang="de-DE" sz="900" dirty="0" err="1"/>
              <a:t>or</a:t>
            </a:r>
            <a:r>
              <a:rPr lang="de-DE" sz="900" dirty="0"/>
              <a:t>-</a:t>
            </a:r>
            <a:r>
              <a:rPr lang="de-DE" sz="900" dirty="0" err="1"/>
              <a:t>scale</a:t>
            </a:r>
            <a:r>
              <a:rPr lang="de-DE" sz="900" dirty="0"/>
              <a:t>-out-</a:t>
            </a:r>
            <a:r>
              <a:rPr lang="de-DE" sz="900" dirty="0" err="1"/>
              <a:t>that</a:t>
            </a:r>
            <a:r>
              <a:rPr lang="de-DE" sz="900" dirty="0"/>
              <a:t>-</a:t>
            </a:r>
            <a:r>
              <a:rPr lang="de-DE" sz="900" dirty="0" err="1"/>
              <a:t>is-the-question</a:t>
            </a:r>
            <a:r>
              <a:rPr lang="de-DE" sz="9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33130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Concepts</a:t>
            </a:r>
            <a:r>
              <a:rPr lang="de-DE" dirty="0"/>
              <a:t/>
            </a:r>
            <a:br>
              <a:rPr lang="de-DE" dirty="0"/>
            </a:br>
            <a:r>
              <a:rPr lang="en-US" dirty="0" smtClean="0"/>
              <a:t>Event Driven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xmlns="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flow </a:t>
            </a:r>
            <a:r>
              <a:rPr lang="en-US" dirty="0"/>
              <a:t>of the program is determined by events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Needed for data exchange between different services in a cluster</a:t>
            </a:r>
          </a:p>
          <a:p>
            <a:endParaRPr lang="en-US" dirty="0"/>
          </a:p>
          <a:p>
            <a:r>
              <a:rPr lang="en-US" dirty="0" smtClean="0"/>
              <a:t>A lot of programming languages use the actor pattern. </a:t>
            </a:r>
            <a:r>
              <a:rPr lang="en-US" dirty="0" err="1" smtClean="0"/>
              <a:t>akka</a:t>
            </a:r>
            <a:r>
              <a:rPr lang="en-US" dirty="0" smtClean="0"/>
              <a:t> is one implementation for </a:t>
            </a:r>
            <a:r>
              <a:rPr lang="en-US" dirty="0" err="1" smtClean="0"/>
              <a:t>scala</a:t>
            </a:r>
            <a:r>
              <a:rPr lang="en-US" dirty="0" smtClean="0"/>
              <a:t> and java</a:t>
            </a:r>
          </a:p>
          <a:p>
            <a:endParaRPr lang="en-US" dirty="0" smtClean="0"/>
          </a:p>
          <a:p>
            <a:r>
              <a:rPr lang="en-US" dirty="0" smtClean="0"/>
              <a:t>In lesson “</a:t>
            </a:r>
            <a:r>
              <a:rPr lang="en-US" dirty="0"/>
              <a:t>Data </a:t>
            </a:r>
            <a:r>
              <a:rPr lang="en-US" dirty="0" smtClean="0"/>
              <a:t>Persistence” we will look at Event Sourcing and CQRS.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" name="Rechteck 1"/>
          <p:cNvSpPr/>
          <p:nvPr/>
        </p:nvSpPr>
        <p:spPr bwMode="auto">
          <a:xfrm>
            <a:off x="1389413" y="5189517"/>
            <a:ext cx="5735782" cy="35626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EVENT BUS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1543792" y="5949538"/>
            <a:ext cx="2268187" cy="45126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Service 1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4257304" y="5949538"/>
            <a:ext cx="2268187" cy="45126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Service 4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2339715" y="4356917"/>
            <a:ext cx="2268187" cy="45126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Service 2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5140312" y="4356917"/>
            <a:ext cx="2268187" cy="45126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Service 3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11" name="Gerade Verbindung mit Pfeil 10"/>
          <p:cNvCxnSpPr/>
          <p:nvPr/>
        </p:nvCxnSpPr>
        <p:spPr bwMode="auto">
          <a:xfrm flipV="1">
            <a:off x="3378806" y="4867555"/>
            <a:ext cx="95002" cy="26258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/>
          <p:nvPr/>
        </p:nvCxnSpPr>
        <p:spPr bwMode="auto">
          <a:xfrm flipV="1">
            <a:off x="3040931" y="5627577"/>
            <a:ext cx="95002" cy="26258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/>
          <p:nvPr/>
        </p:nvCxnSpPr>
        <p:spPr bwMode="auto">
          <a:xfrm flipH="1" flipV="1">
            <a:off x="6036968" y="4856345"/>
            <a:ext cx="89922" cy="2513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/>
          <p:nvPr/>
        </p:nvCxnSpPr>
        <p:spPr bwMode="auto">
          <a:xfrm flipH="1" flipV="1">
            <a:off x="5391397" y="5638790"/>
            <a:ext cx="89922" cy="2513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339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Concepts</a:t>
            </a:r>
            <a:r>
              <a:rPr lang="de-DE" dirty="0"/>
              <a:t/>
            </a:r>
            <a:br>
              <a:rPr lang="de-DE" dirty="0"/>
            </a:br>
            <a:r>
              <a:rPr lang="en-US" dirty="0" smtClean="0"/>
              <a:t>The Actor Model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xmlns="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actor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primitive </a:t>
            </a:r>
            <a:r>
              <a:rPr lang="de-DE" dirty="0" err="1"/>
              <a:t>unit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computation</a:t>
            </a:r>
            <a:r>
              <a:rPr lang="de-DE" dirty="0" smtClean="0"/>
              <a:t>.</a:t>
            </a:r>
            <a:endParaRPr lang="en-US" dirty="0" smtClean="0"/>
          </a:p>
          <a:p>
            <a:r>
              <a:rPr lang="en-US" dirty="0" smtClean="0"/>
              <a:t>similar </a:t>
            </a:r>
            <a:r>
              <a:rPr lang="en-US" dirty="0"/>
              <a:t>to </a:t>
            </a:r>
            <a:r>
              <a:rPr lang="en-US" dirty="0" smtClean="0"/>
              <a:t>object-oriented </a:t>
            </a:r>
            <a:r>
              <a:rPr lang="en-US" dirty="0"/>
              <a:t>languages: </a:t>
            </a:r>
            <a:endParaRPr lang="en-US" dirty="0" smtClean="0"/>
          </a:p>
          <a:p>
            <a:pPr lvl="1"/>
            <a:r>
              <a:rPr lang="en-US" dirty="0" smtClean="0"/>
              <a:t>An </a:t>
            </a:r>
            <a:r>
              <a:rPr lang="en-US" dirty="0"/>
              <a:t>object receives a message (a method call) </a:t>
            </a:r>
            <a:endParaRPr lang="en-US" dirty="0"/>
          </a:p>
          <a:p>
            <a:pPr lvl="1"/>
            <a:r>
              <a:rPr lang="en-US" dirty="0" smtClean="0"/>
              <a:t>do </a:t>
            </a:r>
            <a:r>
              <a:rPr lang="en-US" dirty="0"/>
              <a:t>something depending on which message it receives (which </a:t>
            </a:r>
            <a:r>
              <a:rPr lang="en-US" dirty="0" smtClean="0"/>
              <a:t>method)</a:t>
            </a:r>
            <a:endParaRPr lang="en-US" dirty="0"/>
          </a:p>
          <a:p>
            <a:r>
              <a:rPr lang="en-US" dirty="0" smtClean="0"/>
              <a:t>difference </a:t>
            </a:r>
            <a:r>
              <a:rPr lang="en-US" dirty="0"/>
              <a:t>is that actors are completely isolated from each other and they will never share </a:t>
            </a:r>
            <a:r>
              <a:rPr lang="en-US" dirty="0" smtClean="0"/>
              <a:t>memory</a:t>
            </a:r>
            <a:endParaRPr lang="en-US" dirty="0"/>
          </a:p>
          <a:p>
            <a:r>
              <a:rPr lang="en-US" dirty="0"/>
              <a:t>A</a:t>
            </a:r>
            <a:r>
              <a:rPr lang="en-US" dirty="0" smtClean="0"/>
              <a:t>lthough </a:t>
            </a:r>
            <a:r>
              <a:rPr lang="en-US" dirty="0"/>
              <a:t>multiple actors can run at the same time, an actor will process a given message sequentially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Messages are sent asynchronously to an </a:t>
            </a:r>
            <a:r>
              <a:rPr lang="en-US" dirty="0" smtClean="0"/>
              <a:t>actor. The </a:t>
            </a:r>
            <a:r>
              <a:rPr lang="en-US" dirty="0"/>
              <a:t>mailbox is the place where these messages are stored</a:t>
            </a:r>
            <a:r>
              <a:rPr lang="en-US" dirty="0" smtClean="0"/>
              <a:t>.</a:t>
            </a:r>
          </a:p>
          <a:p>
            <a:r>
              <a:rPr lang="en-US" dirty="0"/>
              <a:t>When an actor receives a message, it can do one of these 3 things:</a:t>
            </a:r>
          </a:p>
          <a:p>
            <a:pPr lvl="1"/>
            <a:r>
              <a:rPr lang="en-US" dirty="0"/>
              <a:t>Create more actors;</a:t>
            </a:r>
          </a:p>
          <a:p>
            <a:pPr lvl="1"/>
            <a:r>
              <a:rPr lang="en-US" dirty="0"/>
              <a:t>Send messages to other actors;</a:t>
            </a:r>
          </a:p>
          <a:p>
            <a:pPr lvl="1"/>
            <a:r>
              <a:rPr lang="en-US" dirty="0"/>
              <a:t>Designates what to do with the next message.</a:t>
            </a:r>
          </a:p>
          <a:p>
            <a:endParaRPr lang="en-US" dirty="0"/>
          </a:p>
        </p:txBody>
      </p:sp>
      <p:sp>
        <p:nvSpPr>
          <p:cNvPr id="2" name="Textfeld 1"/>
          <p:cNvSpPr txBox="1"/>
          <p:nvPr/>
        </p:nvSpPr>
        <p:spPr>
          <a:xfrm>
            <a:off x="6012493" y="6123530"/>
            <a:ext cx="27542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/>
              <a:t>http://</a:t>
            </a:r>
            <a:r>
              <a:rPr lang="de-DE" sz="1050" dirty="0" err="1"/>
              <a:t>www.brianstorti.com</a:t>
            </a:r>
            <a:r>
              <a:rPr lang="de-DE" sz="1050" dirty="0"/>
              <a:t>/</a:t>
            </a:r>
            <a:r>
              <a:rPr lang="de-DE" sz="1050" dirty="0" err="1"/>
              <a:t>the</a:t>
            </a:r>
            <a:r>
              <a:rPr lang="de-DE" sz="1050" dirty="0"/>
              <a:t>-</a:t>
            </a:r>
            <a:r>
              <a:rPr lang="de-DE" sz="1050" dirty="0" err="1"/>
              <a:t>actor</a:t>
            </a:r>
            <a:r>
              <a:rPr lang="de-DE" sz="1050" dirty="0"/>
              <a:t>-model/</a:t>
            </a:r>
          </a:p>
        </p:txBody>
      </p:sp>
    </p:spTree>
    <p:extLst>
      <p:ext uri="{BB962C8B-B14F-4D97-AF65-F5344CB8AC3E}">
        <p14:creationId xmlns:p14="http://schemas.microsoft.com/office/powerpoint/2010/main" val="2995900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rvice_demo">
  <a:themeElements>
    <a:clrScheme name="">
      <a:dk1>
        <a:srgbClr val="000000"/>
      </a:dk1>
      <a:lt1>
        <a:srgbClr val="FFFFFF"/>
      </a:lt1>
      <a:dk2>
        <a:srgbClr val="000000"/>
      </a:dk2>
      <a:lt2>
        <a:srgbClr val="333333"/>
      </a:lt2>
      <a:accent1>
        <a:srgbClr val="C5C1B9"/>
      </a:accent1>
      <a:accent2>
        <a:srgbClr val="0052BA"/>
      </a:accent2>
      <a:accent3>
        <a:srgbClr val="FFFFFF"/>
      </a:accent3>
      <a:accent4>
        <a:srgbClr val="000000"/>
      </a:accent4>
      <a:accent5>
        <a:srgbClr val="DFDDD9"/>
      </a:accent5>
      <a:accent6>
        <a:srgbClr val="0049A8"/>
      </a:accent6>
      <a:hlink>
        <a:srgbClr val="FF0000"/>
      </a:hlink>
      <a:folHlink>
        <a:srgbClr val="FFCC00"/>
      </a:folHlink>
    </a:clrScheme>
    <a:fontScheme name="service_dem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CFFFF">
            <a:alpha val="50000"/>
          </a:srgb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chemeClr val="tx1"/>
          </a:buClr>
          <a:buSzTx/>
          <a:buFont typeface="Wingdings" pitchFamily="2" charset="2"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urier New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CFFFF">
            <a:alpha val="50000"/>
          </a:srgb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chemeClr val="tx1"/>
          </a:buClr>
          <a:buSzTx/>
          <a:buFont typeface="Wingdings" pitchFamily="2" charset="2"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urier New" pitchFamily="49" charset="0"/>
          </a:defRPr>
        </a:defPPr>
      </a:lstStyle>
    </a:lnDef>
  </a:objectDefaults>
  <a:extraClrSchemeLst>
    <a:extraClrScheme>
      <a:clrScheme name="service_demo 1">
        <a:dk1>
          <a:srgbClr val="5F5F5F"/>
        </a:dk1>
        <a:lt1>
          <a:srgbClr val="FFFFFF"/>
        </a:lt1>
        <a:dk2>
          <a:srgbClr val="000000"/>
        </a:dk2>
        <a:lt2>
          <a:srgbClr val="333333"/>
        </a:lt2>
        <a:accent1>
          <a:srgbClr val="009999"/>
        </a:accent1>
        <a:accent2>
          <a:srgbClr val="0033CC"/>
        </a:accent2>
        <a:accent3>
          <a:srgbClr val="FFFFFF"/>
        </a:accent3>
        <a:accent4>
          <a:srgbClr val="505050"/>
        </a:accent4>
        <a:accent5>
          <a:srgbClr val="AACACA"/>
        </a:accent5>
        <a:accent6>
          <a:srgbClr val="002DB9"/>
        </a:accent6>
        <a:hlink>
          <a:srgbClr val="CC0066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642</Words>
  <Application>Microsoft Macintosh PowerPoint</Application>
  <PresentationFormat>Bildschirmpräsentation (4:3)</PresentationFormat>
  <Paragraphs>146</Paragraphs>
  <Slides>18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5" baseType="lpstr">
      <vt:lpstr>Calibri</vt:lpstr>
      <vt:lpstr>Courier New</vt:lpstr>
      <vt:lpstr>Helvetica</vt:lpstr>
      <vt:lpstr>Wingdings</vt:lpstr>
      <vt:lpstr>Zapf Dingbats</vt:lpstr>
      <vt:lpstr>Arial</vt:lpstr>
      <vt:lpstr>service_demo</vt:lpstr>
      <vt:lpstr>Microservices</vt:lpstr>
      <vt:lpstr>Content</vt:lpstr>
      <vt:lpstr>Monolithic vs. Microservices</vt:lpstr>
      <vt:lpstr>Monolithic vs. Microservices</vt:lpstr>
      <vt:lpstr>Microservices pro and cons</vt:lpstr>
      <vt:lpstr>Design Pattern and Concepts DDD – Domain Driven Design</vt:lpstr>
      <vt:lpstr>Design Pattern and Concepts Scale Up &amp; Scale Out</vt:lpstr>
      <vt:lpstr>Design Pattern and Concepts Event Driven</vt:lpstr>
      <vt:lpstr>Design Pattern and Concepts The Actor Model</vt:lpstr>
      <vt:lpstr>Design Pattern and Concepts The Actor Model</vt:lpstr>
      <vt:lpstr>Reactivo Manifesto</vt:lpstr>
      <vt:lpstr>Design Pattern and Concepts Circuit Braker</vt:lpstr>
      <vt:lpstr>Lambda architecture</vt:lpstr>
      <vt:lpstr>Lambda architecture</vt:lpstr>
      <vt:lpstr>Lambda architecture</vt:lpstr>
      <vt:lpstr>SMACK Stack</vt:lpstr>
      <vt:lpstr>Microservice Frameworks</vt:lpstr>
      <vt:lpstr>Microservice Frameworks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riko493</dc:creator>
  <cp:lastModifiedBy>Tobias Jonas</cp:lastModifiedBy>
  <cp:revision>67</cp:revision>
  <dcterms:created xsi:type="dcterms:W3CDTF">2016-11-09T22:19:26Z</dcterms:created>
  <dcterms:modified xsi:type="dcterms:W3CDTF">2017-10-04T17:03:40Z</dcterms:modified>
</cp:coreProperties>
</file>

<file path=docProps/thumbnail.jpeg>
</file>